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486B24-89B5-410A-8368-B9F5FB48BCEB}"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D9F44EA-89B9-4799-8A77-1C9C8E1DD2A6}" type="slidenum">
              <a:rPr lang="en-US" smtClean="0"/>
              <a:t>‹#›</a:t>
            </a:fld>
            <a:endParaRPr lang="en-US"/>
          </a:p>
        </p:txBody>
      </p:sp>
    </p:spTree>
    <p:extLst>
      <p:ext uri="{BB962C8B-B14F-4D97-AF65-F5344CB8AC3E}">
        <p14:creationId xmlns:p14="http://schemas.microsoft.com/office/powerpoint/2010/main" val="63410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486B24-89B5-410A-8368-B9F5FB48BCEB}"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4194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486B24-89B5-410A-8368-B9F5FB48BCEB}"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148503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486B24-89B5-410A-8368-B9F5FB48BCEB}"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425734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AF486B24-89B5-410A-8368-B9F5FB48BCEB}" type="datetimeFigureOut">
              <a:rPr lang="en-US" smtClean="0"/>
              <a:t>11/23/2022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D9F44EA-89B9-4799-8A77-1C9C8E1DD2A6}" type="slidenum">
              <a:rPr lang="en-US" smtClean="0"/>
              <a:t>‹#›</a:t>
            </a:fld>
            <a:endParaRPr lang="en-US"/>
          </a:p>
        </p:txBody>
      </p:sp>
    </p:spTree>
    <p:extLst>
      <p:ext uri="{BB962C8B-B14F-4D97-AF65-F5344CB8AC3E}">
        <p14:creationId xmlns:p14="http://schemas.microsoft.com/office/powerpoint/2010/main" val="2217310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486B24-89B5-410A-8368-B9F5FB48BCEB}"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95621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486B24-89B5-410A-8368-B9F5FB48BCEB}" type="datetimeFigureOut">
              <a:rPr lang="en-US" smtClean="0"/>
              <a:t>11/23/2022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2399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486B24-89B5-410A-8368-B9F5FB48BCEB}" type="datetimeFigureOut">
              <a:rPr lang="en-US" smtClean="0"/>
              <a:t>11/23/2022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3746057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86B24-89B5-410A-8368-B9F5FB48BCEB}" type="datetimeFigureOut">
              <a:rPr lang="en-US" smtClean="0"/>
              <a:t>11/23/2022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86948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486B24-89B5-410A-8368-B9F5FB48BCEB}"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393599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486B24-89B5-410A-8368-B9F5FB48BCEB}" type="datetimeFigureOut">
              <a:rPr lang="en-US" smtClean="0"/>
              <a:t>11/23/2022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D9F44EA-89B9-4799-8A77-1C9C8E1DD2A6}" type="slidenum">
              <a:rPr lang="en-US" smtClean="0"/>
              <a:t>‹#›</a:t>
            </a:fld>
            <a:endParaRPr lang="en-US"/>
          </a:p>
        </p:txBody>
      </p:sp>
    </p:spTree>
    <p:extLst>
      <p:ext uri="{BB962C8B-B14F-4D97-AF65-F5344CB8AC3E}">
        <p14:creationId xmlns:p14="http://schemas.microsoft.com/office/powerpoint/2010/main" val="99116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F486B24-89B5-410A-8368-B9F5FB48BCEB}" type="datetimeFigureOut">
              <a:rPr lang="en-US" smtClean="0"/>
              <a:t>11/23/2022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D9F44EA-89B9-4799-8A77-1C9C8E1DD2A6}" type="slidenum">
              <a:rPr lang="en-US" smtClean="0"/>
              <a:t>‹#›</a:t>
            </a:fld>
            <a:endParaRPr lang="en-US"/>
          </a:p>
        </p:txBody>
      </p:sp>
    </p:spTree>
    <p:extLst>
      <p:ext uri="{BB962C8B-B14F-4D97-AF65-F5344CB8AC3E}">
        <p14:creationId xmlns:p14="http://schemas.microsoft.com/office/powerpoint/2010/main" val="4079325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76BEF-56FC-4DBF-B083-6EB051721FD6}"/>
              </a:ext>
            </a:extLst>
          </p:cNvPr>
          <p:cNvSpPr>
            <a:spLocks noGrp="1"/>
          </p:cNvSpPr>
          <p:nvPr>
            <p:ph type="ctrTitle"/>
          </p:nvPr>
        </p:nvSpPr>
        <p:spPr/>
        <p:txBody>
          <a:bodyPr/>
          <a:lstStyle/>
          <a:p>
            <a:pPr algn="ctr"/>
            <a:r>
              <a:rPr lang="ar-SA" b="1" dirty="0"/>
              <a:t>المدرّس الفعّال</a:t>
            </a:r>
            <a:endParaRPr lang="en-US" dirty="0"/>
          </a:p>
        </p:txBody>
      </p:sp>
      <p:sp>
        <p:nvSpPr>
          <p:cNvPr id="3" name="Subtitle 2">
            <a:extLst>
              <a:ext uri="{FF2B5EF4-FFF2-40B4-BE49-F238E27FC236}">
                <a16:creationId xmlns:a16="http://schemas.microsoft.com/office/drawing/2014/main" id="{E293F0CD-FA0E-4629-AF78-106CF00915E1}"/>
              </a:ext>
            </a:extLst>
          </p:cNvPr>
          <p:cNvSpPr>
            <a:spLocks noGrp="1"/>
          </p:cNvSpPr>
          <p:nvPr>
            <p:ph type="subTitle" idx="1"/>
          </p:nvPr>
        </p:nvSpPr>
        <p:spPr/>
        <p:txBody>
          <a:bodyPr/>
          <a:lstStyle/>
          <a:p>
            <a:pPr algn="ctr"/>
            <a:r>
              <a:rPr lang="ar-SA" dirty="0"/>
              <a:t>إعداد الأستاذ محمد العريبي</a:t>
            </a:r>
          </a:p>
          <a:p>
            <a:pPr algn="ctr"/>
            <a:r>
              <a:rPr lang="ar-SA" dirty="0"/>
              <a:t>الإثنين، 28 تشرين الثّاني، 2022 </a:t>
            </a:r>
            <a:endParaRPr lang="en-US" dirty="0"/>
          </a:p>
        </p:txBody>
      </p:sp>
    </p:spTree>
    <p:extLst>
      <p:ext uri="{BB962C8B-B14F-4D97-AF65-F5344CB8AC3E}">
        <p14:creationId xmlns:p14="http://schemas.microsoft.com/office/powerpoint/2010/main" val="200642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EB43-28DB-4F83-A409-CA1BB90BD56C}"/>
              </a:ext>
            </a:extLst>
          </p:cNvPr>
          <p:cNvSpPr>
            <a:spLocks noGrp="1"/>
          </p:cNvSpPr>
          <p:nvPr>
            <p:ph type="title"/>
          </p:nvPr>
        </p:nvSpPr>
        <p:spPr/>
        <p:txBody>
          <a:bodyPr/>
          <a:lstStyle/>
          <a:p>
            <a:pPr algn="ctr"/>
            <a:r>
              <a:rPr lang="ar-SA" dirty="0"/>
              <a:t>الأهداف</a:t>
            </a:r>
            <a:endParaRPr lang="en-US" dirty="0"/>
          </a:p>
        </p:txBody>
      </p:sp>
      <p:sp>
        <p:nvSpPr>
          <p:cNvPr id="3" name="Content Placeholder 2">
            <a:extLst>
              <a:ext uri="{FF2B5EF4-FFF2-40B4-BE49-F238E27FC236}">
                <a16:creationId xmlns:a16="http://schemas.microsoft.com/office/drawing/2014/main" id="{D2D57986-03EF-4472-95EF-C200DC7ADA54}"/>
              </a:ext>
            </a:extLst>
          </p:cNvPr>
          <p:cNvSpPr>
            <a:spLocks noGrp="1"/>
          </p:cNvSpPr>
          <p:nvPr>
            <p:ph idx="1"/>
          </p:nvPr>
        </p:nvSpPr>
        <p:spPr>
          <a:xfrm>
            <a:off x="1069848" y="2121409"/>
            <a:ext cx="10058400" cy="2406203"/>
          </a:xfrm>
          <a:solidFill>
            <a:schemeClr val="bg1">
              <a:lumMod val="85000"/>
            </a:schemeClr>
          </a:solidFill>
        </p:spPr>
        <p:txBody>
          <a:bodyPr>
            <a:normAutofit/>
          </a:bodyPr>
          <a:lstStyle/>
          <a:p>
            <a:pPr marL="0" indent="0" algn="r">
              <a:buNone/>
            </a:pPr>
            <a:r>
              <a:rPr lang="ar-SA" sz="4800" b="1" dirty="0"/>
              <a:t> تحليل عمل المدرّس و علاقته بالواقع البيئي . </a:t>
            </a:r>
          </a:p>
          <a:p>
            <a:pPr marL="0" indent="0" algn="r">
              <a:buNone/>
            </a:pPr>
            <a:r>
              <a:rPr lang="ar-SA" sz="4800" b="1" dirty="0"/>
              <a:t> الواجبات الضرورية للمدرّس الفعّال . </a:t>
            </a:r>
          </a:p>
          <a:p>
            <a:pPr marL="0" indent="0" algn="r">
              <a:buNone/>
            </a:pPr>
            <a:r>
              <a:rPr lang="ar-SA" sz="4800" b="1" dirty="0"/>
              <a:t> ماهية المدرّس الفعّال . </a:t>
            </a:r>
          </a:p>
        </p:txBody>
      </p:sp>
    </p:spTree>
    <p:extLst>
      <p:ext uri="{BB962C8B-B14F-4D97-AF65-F5344CB8AC3E}">
        <p14:creationId xmlns:p14="http://schemas.microsoft.com/office/powerpoint/2010/main" val="296527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5C182-5F29-4C2D-8FCF-3B2B3BA31492}"/>
              </a:ext>
            </a:extLst>
          </p:cNvPr>
          <p:cNvSpPr>
            <a:spLocks noGrp="1"/>
          </p:cNvSpPr>
          <p:nvPr>
            <p:ph type="title"/>
          </p:nvPr>
        </p:nvSpPr>
        <p:spPr/>
        <p:txBody>
          <a:bodyPr/>
          <a:lstStyle/>
          <a:p>
            <a:pPr algn="ctr"/>
            <a:r>
              <a:rPr lang="ar-SA" dirty="0"/>
              <a:t>المقدّمة</a:t>
            </a:r>
            <a:endParaRPr lang="en-US" dirty="0"/>
          </a:p>
        </p:txBody>
      </p:sp>
      <p:sp>
        <p:nvSpPr>
          <p:cNvPr id="3" name="Content Placeholder 2">
            <a:extLst>
              <a:ext uri="{FF2B5EF4-FFF2-40B4-BE49-F238E27FC236}">
                <a16:creationId xmlns:a16="http://schemas.microsoft.com/office/drawing/2014/main" id="{6B27464C-7795-417C-8B8F-85929B98CC9F}"/>
              </a:ext>
            </a:extLst>
          </p:cNvPr>
          <p:cNvSpPr>
            <a:spLocks noGrp="1"/>
          </p:cNvSpPr>
          <p:nvPr>
            <p:ph idx="1"/>
          </p:nvPr>
        </p:nvSpPr>
        <p:spPr>
          <a:xfrm>
            <a:off x="1069848" y="2121408"/>
            <a:ext cx="10058400" cy="3444891"/>
          </a:xfrm>
          <a:solidFill>
            <a:schemeClr val="bg1">
              <a:lumMod val="85000"/>
            </a:schemeClr>
          </a:solidFill>
        </p:spPr>
        <p:txBody>
          <a:bodyPr>
            <a:normAutofit/>
          </a:bodyPr>
          <a:lstStyle/>
          <a:p>
            <a:pPr algn="ctr"/>
            <a:endParaRPr lang="ar-SA" sz="3200" b="1" dirty="0"/>
          </a:p>
          <a:p>
            <a:pPr marL="0" indent="0" algn="ctr">
              <a:buNone/>
            </a:pPr>
            <a:r>
              <a:rPr lang="ar-SA" sz="3200" b="1" dirty="0"/>
              <a:t>أتذكرون أولئك المدرّسين الذين أثاروا اهتمامكم بالتعلُّم؟ هل تذكرون شعوركم وأنتم في فصولهم، وطريقتهم في إشعال نار الحماس والرغبة في التعلم في أرجاء الفصل؟ ما الذي يجعلهم مميّزين بهذا الشكل؟ ما هي الميّزات والمهارات التي مكَّنتهم من إيقاد هِمم الطلاب للتعلُّم؟ والأهم من كل شيء، كيف ساعد هؤلاء المدرّسون تلاميذهم على النجاح في المدرسة والحياة؟</a:t>
            </a:r>
          </a:p>
          <a:p>
            <a:pPr algn="ctr"/>
            <a:endParaRPr lang="en-US" sz="3200" b="1" dirty="0"/>
          </a:p>
        </p:txBody>
      </p:sp>
    </p:spTree>
    <p:extLst>
      <p:ext uri="{BB962C8B-B14F-4D97-AF65-F5344CB8AC3E}">
        <p14:creationId xmlns:p14="http://schemas.microsoft.com/office/powerpoint/2010/main" val="64303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CB68CC-8F69-452D-BEA5-06B90A2A48B2}"/>
              </a:ext>
            </a:extLst>
          </p:cNvPr>
          <p:cNvSpPr>
            <a:spLocks noGrp="1"/>
          </p:cNvSpPr>
          <p:nvPr>
            <p:ph idx="1"/>
          </p:nvPr>
        </p:nvSpPr>
        <p:spPr>
          <a:solidFill>
            <a:schemeClr val="bg1">
              <a:lumMod val="85000"/>
            </a:schemeClr>
          </a:solidFill>
        </p:spPr>
        <p:txBody>
          <a:bodyPr>
            <a:normAutofit/>
          </a:bodyPr>
          <a:lstStyle/>
          <a:p>
            <a:pPr marL="0" indent="0" algn="r">
              <a:buNone/>
            </a:pPr>
            <a:r>
              <a:rPr lang="ar-SA" sz="3600" dirty="0"/>
              <a:t>أن للمعلم دورا هاما في تحديد فعالية التعليم ونجاحه , وهناك نوعين من الخصائص: </a:t>
            </a:r>
          </a:p>
          <a:p>
            <a:pPr marL="0" indent="0" algn="r">
              <a:buNone/>
            </a:pPr>
            <a:endParaRPr lang="ar-SA" sz="3600" dirty="0"/>
          </a:p>
          <a:p>
            <a:pPr marL="0" indent="0" algn="r">
              <a:buNone/>
            </a:pPr>
            <a:r>
              <a:rPr lang="ar-SA" sz="3600" dirty="0"/>
              <a:t>الخصائص المعرفيه</a:t>
            </a:r>
          </a:p>
          <a:p>
            <a:pPr marL="0" indent="0" algn="r">
              <a:buNone/>
            </a:pPr>
            <a:endParaRPr lang="ar-SA" sz="3600" dirty="0"/>
          </a:p>
          <a:p>
            <a:pPr marL="0" indent="0" algn="r">
              <a:buNone/>
            </a:pPr>
            <a:r>
              <a:rPr lang="ar-SA" sz="3600" dirty="0"/>
              <a:t>الخصائص الشخصيه</a:t>
            </a:r>
          </a:p>
          <a:p>
            <a:pPr algn="r"/>
            <a:endParaRPr lang="en-US" sz="3600" dirty="0"/>
          </a:p>
        </p:txBody>
      </p:sp>
    </p:spTree>
    <p:extLst>
      <p:ext uri="{BB962C8B-B14F-4D97-AF65-F5344CB8AC3E}">
        <p14:creationId xmlns:p14="http://schemas.microsoft.com/office/powerpoint/2010/main" val="247764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C9C263-EC63-4738-9090-A49E0320F1F0}"/>
              </a:ext>
            </a:extLst>
          </p:cNvPr>
          <p:cNvSpPr>
            <a:spLocks noGrp="1"/>
          </p:cNvSpPr>
          <p:nvPr>
            <p:ph idx="1"/>
          </p:nvPr>
        </p:nvSpPr>
        <p:spPr>
          <a:xfrm>
            <a:off x="1069848" y="248575"/>
            <a:ext cx="10058400" cy="6436310"/>
          </a:xfrm>
          <a:solidFill>
            <a:schemeClr val="bg1">
              <a:lumMod val="85000"/>
            </a:schemeClr>
          </a:solidFill>
        </p:spPr>
        <p:txBody>
          <a:bodyPr>
            <a:normAutofit lnSpcReduction="10000"/>
          </a:bodyPr>
          <a:lstStyle/>
          <a:p>
            <a:pPr marL="0" indent="0" algn="ctr">
              <a:buNone/>
            </a:pPr>
            <a:r>
              <a:rPr lang="ar-SA" sz="2800" b="1" u="sng" dirty="0"/>
              <a:t>الخصائص المعرفيّة </a:t>
            </a:r>
          </a:p>
          <a:p>
            <a:pPr marL="0" indent="0" algn="r">
              <a:buNone/>
            </a:pPr>
            <a:r>
              <a:rPr lang="ar-SA" sz="1600" b="1" dirty="0"/>
              <a:t>ان حصيلة المعّلم المعرفيه، وقدراته العقليه، والاساليب التي يتبعها في استشارة طلابه، هي من العوامل الهامة التي يجب أخذها في الحسبان عند البحث في الخصائص المعرفيه للمعلم الفعال . يبدو أنه يصعب قياس او تقدير الدور الذي تلعبه مثل هذه الخصائص في فعاليه التعليم , لان هذه الفعاليه لا تعتمد على معارف المعلم وقدراته العقليه فقط، بل تعتمد ايضا على الاستراتجيات التي يتبعها في عمليه التواصل مع طلابه وايصال مايعرف اليهم .</a:t>
            </a:r>
          </a:p>
          <a:p>
            <a:pPr marL="0" indent="0" algn="r">
              <a:buNone/>
            </a:pPr>
            <a:r>
              <a:rPr lang="ar-SA" sz="1600" b="1" u="sng" dirty="0"/>
              <a:t>تصنيف الخصائص المعرفيه للمعلم الفعّال في عدة عوامل أهمها:</a:t>
            </a:r>
          </a:p>
          <a:p>
            <a:pPr marL="0" indent="0" algn="r">
              <a:buNone/>
            </a:pPr>
            <a:r>
              <a:rPr lang="ar-SA" sz="1600" b="1" dirty="0"/>
              <a:t>الاعداد الأكاديمي والمهني: هناك ارتباط ايجابي بين مستوى التحصيل الاكاديمي مهنيا على نحو جيد , يغدو أكثر فعاليه من المعلم الاقل تفوقا واعدادا , التي تجعل الطالب متفوقا , هي ذاتها التي تجعله معلما فعالا , كالقدرة العقليه والجد , والمثابرة , والميل الى القراءة وسعة الاطلاع .</a:t>
            </a:r>
          </a:p>
          <a:p>
            <a:pPr marL="0" indent="0" algn="r">
              <a:buNone/>
            </a:pPr>
            <a:r>
              <a:rPr lang="ar-SA" sz="1600" b="1" dirty="0"/>
              <a:t>وان المعلمين الاكثر فعاليه يمتلكون فعاليات عقلية تمكنهم من استخدام نشاطات وأساليب متنوعة في التدريس , تميزهم من غيرهم من المعلمين الاقل فعاليه .</a:t>
            </a:r>
          </a:p>
          <a:p>
            <a:pPr marL="0" indent="0" algn="r">
              <a:buNone/>
            </a:pPr>
            <a:r>
              <a:rPr lang="ar-SA" sz="1600" b="1" dirty="0"/>
              <a:t>اتساع المعرفة والاهتمامات: أن التعليم الناجح أو الفعال لا ترتبط بتفوق المعلم في ميدان تخصصه والميادين الأخرى ذات العلاقه فقط , بل ترتبط ايضا بمدى اهتماماته وتنوعها . وان المعلمين الاكثر فعاليه يملكون اهتمامات قويه وواسعة في المسائل الاجتماعيه والأدبيه والفنيه بالاضافة الى امتلاكهم مستوى أعلى من الذكاء اللفظي أو المجرد , الأمر الذي يشير الى أن معرفة المعلم بالمسائل التي تقع خارج ميدان تخصصه تجعله اكثر فعاليه من المعلم الاقل اهتماما ومعرفة واطلاعا .</a:t>
            </a:r>
          </a:p>
          <a:p>
            <a:pPr marL="0" indent="0" algn="r">
              <a:buNone/>
            </a:pPr>
            <a:r>
              <a:rPr lang="ar-SA" sz="1600" b="1" u="sng" dirty="0"/>
              <a:t>المعلومات المتوافرة للمعلم عن طلابه:</a:t>
            </a:r>
          </a:p>
          <a:p>
            <a:pPr marL="0" indent="0" algn="r">
              <a:buNone/>
            </a:pPr>
            <a:r>
              <a:rPr lang="ar-SA" sz="1600" b="1" dirty="0"/>
              <a:t>ان المعلم الفعال لايعرف الكثير عن ميدان تخصصه فقط بل يعرف الكثير عن طلابه ايضا وتشير بعض الدراسات أن الطلاب الذين يدرسون مع معلمين يملكون معلومات وافرة عن طلابهم , يمتازون بمستوى تحصيلي أعلى من المستوى التحصيلي للطلاب الذين يدرسون مع معلمين لا يعرفون عن طلابهم الا اليسير من المعلومات .</a:t>
            </a:r>
          </a:p>
          <a:p>
            <a:pPr marL="0" indent="0" algn="r">
              <a:buNone/>
            </a:pPr>
            <a:r>
              <a:rPr lang="ar-SA" sz="1600" b="1" dirty="0"/>
              <a:t>ان معرفة المعلم أسماء طلابه وقدراتهم العقليه ومستويات نموهم وتحصيلهم ,وخلفياتهم الاقتصاديه , والاجتماعيه والثقافيه , وكذلك اتجاهاتهم وميولهم وقيمهم , تجعله اكثر فعاليه في تواصله وتعامله معهم , كما تساعد طلابه على تكوين اتجاهات نحوه ونحو مادته الدراسية .</a:t>
            </a:r>
          </a:p>
          <a:p>
            <a:pPr marL="0" indent="0" algn="r">
              <a:buNone/>
            </a:pPr>
            <a:r>
              <a:rPr lang="ar-SA" sz="1600" b="1" u="sng" dirty="0"/>
              <a:t>استخدام النظمات التقديميه:</a:t>
            </a:r>
          </a:p>
          <a:p>
            <a:pPr marL="0" indent="0" algn="r">
              <a:buNone/>
            </a:pPr>
            <a:r>
              <a:rPr lang="ar-SA" sz="1600" b="1" dirty="0"/>
              <a:t>وهي عبارة عن مراجعات أو معلومات أو قراءات قصيره عامه , يكون الطلاب على ألفه بها أكثر من ألفتهم بالمادة التعليميه الأكثر تعقيدا وتحديدا وتقوم هذه المقدمات بحسر الفجوة بين معلومات الطلاب السابقه والمعلومات الجديدة التي تنطوي عليها المادة الدراسيه موضوع الاهتمام , وبذلك يسهل عليهم تميز المادة الجديدة وفهمها ودمجها في بنيتهم المعرفيه السابقه.</a:t>
            </a:r>
          </a:p>
          <a:p>
            <a:pPr marL="0" indent="0" algn="r">
              <a:buNone/>
            </a:pPr>
            <a:endParaRPr lang="en-US" sz="1600" b="1" dirty="0"/>
          </a:p>
        </p:txBody>
      </p:sp>
    </p:spTree>
    <p:extLst>
      <p:ext uri="{BB962C8B-B14F-4D97-AF65-F5344CB8AC3E}">
        <p14:creationId xmlns:p14="http://schemas.microsoft.com/office/powerpoint/2010/main" val="393852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EEEBE4-6769-4F5D-974A-35F2FD484889}"/>
              </a:ext>
            </a:extLst>
          </p:cNvPr>
          <p:cNvSpPr>
            <a:spLocks noGrp="1"/>
          </p:cNvSpPr>
          <p:nvPr>
            <p:ph idx="1"/>
          </p:nvPr>
        </p:nvSpPr>
        <p:spPr>
          <a:xfrm>
            <a:off x="1069848" y="372862"/>
            <a:ext cx="10058400" cy="5699464"/>
          </a:xfrm>
          <a:solidFill>
            <a:schemeClr val="bg1">
              <a:lumMod val="85000"/>
            </a:schemeClr>
          </a:solidFill>
        </p:spPr>
        <p:txBody>
          <a:bodyPr>
            <a:normAutofit/>
          </a:bodyPr>
          <a:lstStyle/>
          <a:p>
            <a:pPr marL="0" indent="0" algn="ctr">
              <a:buNone/>
            </a:pPr>
            <a:r>
              <a:rPr lang="ar-SA" b="1" u="sng" dirty="0"/>
              <a:t>خـــــصائص الشخصيه </a:t>
            </a:r>
          </a:p>
          <a:p>
            <a:pPr marL="0" indent="0" algn="ctr">
              <a:buNone/>
            </a:pPr>
            <a:endParaRPr lang="ar-SA" b="1" u="sng" dirty="0"/>
          </a:p>
          <a:p>
            <a:pPr marL="0" indent="0" algn="r">
              <a:buNone/>
            </a:pPr>
            <a:r>
              <a:rPr lang="ar-SA" dirty="0"/>
              <a:t>الاتزان والدفء والمودة: ان تلاميذ المعلمين المتصفين بالاتزان الانفعالي يظهرون مستوى من الامن الانفعالي والصحة النفسيه , أعلى من المستوى الذي يظهره تلاميذ المعلمين المتسمين بالتوتر وعدم الاتزان .</a:t>
            </a:r>
          </a:p>
          <a:p>
            <a:pPr marL="0" indent="0" algn="r">
              <a:buNone/>
            </a:pPr>
            <a:r>
              <a:rPr lang="ar-SA" dirty="0"/>
              <a:t>وان المعلمين الاكثر فعاليه يمتازون بالتسامح تجاه سلوك تلاميذهم ودوافعهم ويعبرون عن مشاعر وديه حيالهم , ويفضلون استخدام الاجراءات التعليميه الموجهه ( كالمناقشه والاستنتاج والاستقراء ) على الاجراءات الموجهه ( كالمحاضرة والتلقين ) في تفاعلهم الصفي كما ينصتون لتلاميذهم ويتقبلون أفكارهم ويشجعونهم على المساهمة في النشاطات الصفيه المختلفه.</a:t>
            </a:r>
          </a:p>
          <a:p>
            <a:pPr marL="0" indent="0" algn="r">
              <a:buNone/>
            </a:pPr>
            <a:endParaRPr lang="ar-SA" dirty="0"/>
          </a:p>
          <a:p>
            <a:pPr marL="0" indent="0" algn="r">
              <a:buNone/>
            </a:pPr>
            <a:r>
              <a:rPr lang="ar-SA" dirty="0"/>
              <a:t>الحماس: ان الطلاب اكثر استجابه نحو المعلمين المتحمسين ونحو المادة التي تقدم على نحو حماسي , وان حماس المعلم كصفة شخصيه , يؤثر في فعالية التعليم , ويساهم في تباين الطلاب من حيث مستوى التحصيل ومن حيث اتجاهاتهم نحو المادة الدراسيه ومدرسها .</a:t>
            </a:r>
          </a:p>
          <a:p>
            <a:pPr marL="0" indent="0" algn="r">
              <a:buNone/>
            </a:pPr>
            <a:endParaRPr lang="ar-SA" dirty="0"/>
          </a:p>
          <a:p>
            <a:pPr marL="0" indent="0" algn="r">
              <a:buNone/>
            </a:pPr>
            <a:r>
              <a:rPr lang="ar-SA" dirty="0"/>
              <a:t>الانسانيه: ان المعلم الانسان , هو المعلم القادر على التواصل مع الأخرين , والمتعاطف والودود والصادق والمتحمس والمرح والديموقراطي والمنفتح والقابل للنقد والمتقبل للأخرين .</a:t>
            </a:r>
          </a:p>
          <a:p>
            <a:pPr marL="0" indent="0" algn="r">
              <a:buNone/>
            </a:pPr>
            <a:endParaRPr lang="en-US" dirty="0"/>
          </a:p>
        </p:txBody>
      </p:sp>
    </p:spTree>
    <p:extLst>
      <p:ext uri="{BB962C8B-B14F-4D97-AF65-F5344CB8AC3E}">
        <p14:creationId xmlns:p14="http://schemas.microsoft.com/office/powerpoint/2010/main" val="2385696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F87A6-7DF8-4E33-AF7C-390200071780}"/>
              </a:ext>
            </a:extLst>
          </p:cNvPr>
          <p:cNvSpPr>
            <a:spLocks noGrp="1"/>
          </p:cNvSpPr>
          <p:nvPr>
            <p:ph type="title"/>
          </p:nvPr>
        </p:nvSpPr>
        <p:spPr/>
        <p:txBody>
          <a:bodyPr>
            <a:normAutofit fontScale="90000"/>
          </a:bodyPr>
          <a:lstStyle/>
          <a:p>
            <a:pPr algn="ctr"/>
            <a:r>
              <a:rPr lang="ar-SA" sz="12500" dirty="0"/>
              <a:t>نشاط</a:t>
            </a:r>
            <a:endParaRPr lang="en-US" sz="12500" dirty="0"/>
          </a:p>
        </p:txBody>
      </p:sp>
      <p:sp>
        <p:nvSpPr>
          <p:cNvPr id="3" name="Content Placeholder 2">
            <a:extLst>
              <a:ext uri="{FF2B5EF4-FFF2-40B4-BE49-F238E27FC236}">
                <a16:creationId xmlns:a16="http://schemas.microsoft.com/office/drawing/2014/main" id="{F97ABBAF-B186-4CD5-948E-4318A418D2FC}"/>
              </a:ext>
            </a:extLst>
          </p:cNvPr>
          <p:cNvSpPr>
            <a:spLocks noGrp="1"/>
          </p:cNvSpPr>
          <p:nvPr>
            <p:ph idx="1"/>
          </p:nvPr>
        </p:nvSpPr>
        <p:spPr>
          <a:xfrm>
            <a:off x="1069848" y="3317763"/>
            <a:ext cx="10058400" cy="1609344"/>
          </a:xfrm>
        </p:spPr>
        <p:txBody>
          <a:bodyPr>
            <a:normAutofit/>
          </a:bodyPr>
          <a:lstStyle/>
          <a:p>
            <a:pPr marL="0" indent="0" algn="ctr">
              <a:buNone/>
            </a:pPr>
            <a:r>
              <a:rPr lang="en-US" sz="6000" dirty="0"/>
              <a:t>Main and Helping Verbs</a:t>
            </a:r>
          </a:p>
        </p:txBody>
      </p:sp>
    </p:spTree>
    <p:extLst>
      <p:ext uri="{BB962C8B-B14F-4D97-AF65-F5344CB8AC3E}">
        <p14:creationId xmlns:p14="http://schemas.microsoft.com/office/powerpoint/2010/main" val="168439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89</TotalTime>
  <Words>667</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Rockwell</vt:lpstr>
      <vt:lpstr>Rockwell Condensed</vt:lpstr>
      <vt:lpstr>Times New Roman</vt:lpstr>
      <vt:lpstr>Wingdings</vt:lpstr>
      <vt:lpstr>Wood Type</vt:lpstr>
      <vt:lpstr>المدرّس الفعّال</vt:lpstr>
      <vt:lpstr>الأهداف</vt:lpstr>
      <vt:lpstr>المقدّمة</vt:lpstr>
      <vt:lpstr>PowerPoint Presentation</vt:lpstr>
      <vt:lpstr>PowerPoint Presentation</vt:lpstr>
      <vt:lpstr>PowerPoint Presentation</vt:lpstr>
      <vt:lpstr>نشاط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El Oreiby</dc:creator>
  <cp:lastModifiedBy>Mohammad El Oreiby</cp:lastModifiedBy>
  <cp:revision>34</cp:revision>
  <dcterms:created xsi:type="dcterms:W3CDTF">2022-11-23T15:53:13Z</dcterms:created>
  <dcterms:modified xsi:type="dcterms:W3CDTF">2022-11-23T17:31:27Z</dcterms:modified>
</cp:coreProperties>
</file>